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7" r:id="rId6"/>
    <p:sldId id="258" r:id="rId7"/>
    <p:sldId id="259" r:id="rId8"/>
  </p:sldIdLst>
  <p:sldSz cx="14630400" cy="8229600"/>
  <p:notesSz cx="8229600" cy="14630400"/>
  <p:embeddedFontLst>
    <p:embeddedFont>
      <p:font typeface="PT Serif" panose="020A0603040505020204" pitchFamily="34" charset="0"/>
      <p:regular r:id="rId12"/>
    </p:embeddedFont>
    <p:embeddedFont>
      <p:font typeface="PT Serif" panose="020A0603040505020204" pitchFamily="34" charset="-122"/>
      <p:regular r:id="rId13"/>
    </p:embeddedFont>
    <p:embeddedFont>
      <p:font typeface="PT Serif" panose="020A0603040505020204" pitchFamily="34" charset="-120"/>
      <p:regular r:id="rId14"/>
    </p:embeddedFont>
    <p:embeddedFont>
      <p:font typeface="DM Sans" pitchFamily="34" charset="0"/>
      <p:regular r:id="rId15"/>
    </p:embeddedFont>
    <p:embeddedFont>
      <p:font typeface="DM Sans" pitchFamily="34" charset="-122"/>
      <p:regular r:id="rId16"/>
    </p:embeddedFont>
    <p:embeddedFont>
      <p:font typeface="DM Sans" pitchFamily="34" charset="-120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83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1073"/>
            <a:ext cx="7556421" cy="22327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Космические лучи: предсказание параметров ливня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9401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Представляем наше исследование по предсказанию ключевых параметров атмосферных ливней, вызванных высокоэнергетическими космическими лучами. Мы использовали модель линейной регрессии для точного прогнозирования этих явлений.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0"/>
          <p:cNvSpPr/>
          <p:nvPr/>
        </p:nvSpPr>
        <p:spPr>
          <a:xfrm>
            <a:off x="793790" y="837248"/>
            <a:ext cx="995779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850"/>
              </a:lnSpc>
              <a:buNone/>
            </a:pPr>
            <a:r>
              <a:rPr lang="ru-RU" altLang="en-US" sz="4650" dirty="0">
                <a:solidFill>
                  <a:srgbClr val="020202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Аналитика</a:t>
            </a:r>
            <a:endParaRPr lang="ru-RU" altLang="en-US" sz="4650" dirty="0">
              <a:solidFill>
                <a:srgbClr val="020202"/>
              </a:solidFill>
              <a:latin typeface="PT Serif" panose="020A0603040505020204" pitchFamily="34" charset="0"/>
              <a:ea typeface="PT Serif" panose="020A0603040505020204" pitchFamily="34" charset="-122"/>
              <a:cs typeface="PT Serif" panose="020A0603040505020204" pitchFamily="34" charset="-120"/>
            </a:endParaRPr>
          </a:p>
        </p:txBody>
      </p:sp>
      <p:pic>
        <p:nvPicPr>
          <p:cNvPr id="5" name="Изображение 4"/>
          <p:cNvPicPr/>
          <p:nvPr/>
        </p:nvPicPr>
        <p:blipFill>
          <a:blip r:embed="rId1"/>
          <a:stretch>
            <a:fillRect/>
          </a:stretch>
        </p:blipFill>
        <p:spPr>
          <a:xfrm>
            <a:off x="8499475" y="1106805"/>
            <a:ext cx="4954270" cy="3404235"/>
          </a:xfrm>
          <a:prstGeom prst="rect">
            <a:avLst/>
          </a:prstGeom>
        </p:spPr>
      </p:pic>
      <p:pic>
        <p:nvPicPr>
          <p:cNvPr id="6" name="Изображение 5"/>
          <p:cNvPicPr/>
          <p:nvPr/>
        </p:nvPicPr>
        <p:blipFill>
          <a:blip r:embed="rId2"/>
          <a:stretch>
            <a:fillRect/>
          </a:stretch>
        </p:blipFill>
        <p:spPr>
          <a:xfrm>
            <a:off x="848995" y="2233295"/>
            <a:ext cx="7086600" cy="1790700"/>
          </a:xfrm>
          <a:prstGeom prst="rect">
            <a:avLst/>
          </a:prstGeom>
        </p:spPr>
      </p:pic>
      <p:pic>
        <p:nvPicPr>
          <p:cNvPr id="7" name="Изображение 6"/>
          <p:cNvPicPr/>
          <p:nvPr/>
        </p:nvPicPr>
        <p:blipFill>
          <a:blip r:embed="rId3"/>
          <a:stretch>
            <a:fillRect/>
          </a:stretch>
        </p:blipFill>
        <p:spPr>
          <a:xfrm>
            <a:off x="560705" y="4941253"/>
            <a:ext cx="6210300" cy="2809875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 r:embed="rId4"/>
          <a:stretch>
            <a:fillRect/>
          </a:stretch>
        </p:blipFill>
        <p:spPr>
          <a:xfrm>
            <a:off x="7414260" y="5235575"/>
            <a:ext cx="6898640" cy="22218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278"/>
            <a:ext cx="9957792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Внедрение модели LinearRegression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18165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Мы применили модель 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LinearRegression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для решения задачи многомерного прогнозирования. Эта модель была выбрана за её </a:t>
            </a: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простоту и интерпретируемость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что позволяет легко понять влияние каждого входного параметра на результат.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6202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Многомерный прогноз всех параметров ливня.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0422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Обучение на больших объемах исторических данных.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4642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Оценка качества с использованием R².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715"/>
            <a:ext cx="130428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Результаты прогнозирования параметров ливня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0788610" y="3773210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0.71</a:t>
            </a:r>
            <a:r>
              <a:rPr lang="ru-RU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;</a:t>
            </a:r>
            <a:r>
              <a:rPr lang="en-US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0.024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0788610" y="4805005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Точность азимута и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зенита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268744" y="3798629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0</a:t>
            </a:r>
            <a:r>
              <a:rPr lang="ru-RU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.</a:t>
            </a:r>
            <a:r>
              <a:rPr lang="en-US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25;0</a:t>
            </a:r>
            <a:r>
              <a:rPr lang="ru-RU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.</a:t>
            </a:r>
            <a:r>
              <a:rPr lang="en-US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5</a:t>
            </a:r>
            <a:r>
              <a:rPr lang="ru-RU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7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7457004" y="4805005"/>
            <a:ext cx="285986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ru-RU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Координаты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оси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ливня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25332" y="3843077"/>
            <a:ext cx="23776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ru-RU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0.8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3841910" y="4805005"/>
            <a:ext cx="304812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ru-RU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Коэффициент детерминации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мощности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ливня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65691" y="3843077"/>
            <a:ext cx="2483342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ru-RU" sz="585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0.1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93791" y="4805005"/>
            <a:ext cx="262714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850"/>
              </a:lnSpc>
              <a:buNone/>
            </a:pPr>
            <a:r>
              <a:rPr lang="ru-RU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Коэффициент </a:t>
            </a:r>
            <a:endParaRPr lang="ru-RU" sz="1750" dirty="0">
              <a:solidFill>
                <a:srgbClr val="383838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ctr" rtl="1">
              <a:lnSpc>
                <a:spcPts val="2850"/>
              </a:lnSpc>
              <a:buNone/>
            </a:pPr>
            <a:r>
              <a:rPr lang="ru-RU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детерминации возраста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rtl="1">
              <a:lnSpc>
                <a:spcPts val="285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Эти результаты демонстрируют приемлемую точность, что подтверждает применимость линейной регрессии для нашей задачи.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6482" y="920948"/>
            <a:ext cx="11920128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Выводы и дальнейшие шаги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Успешность модели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3761065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LinearRegression показала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приемлемые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результаты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314205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Потенциал улучшения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542014" y="3761065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Рассмотреть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нелинейные модели для повышения точности прогнозов.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1368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4775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Значение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20604" y="6355913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Наши исследования важны для изучения космических процессов и их влияния на Землю.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368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47755"/>
            <a:ext cx="3134320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603040505020204" pitchFamily="34" charset="0"/>
                <a:ea typeface="PT Serif" panose="020A0603040505020204" pitchFamily="34" charset="-122"/>
                <a:cs typeface="PT Serif" panose="020A0603040505020204" pitchFamily="34" charset="-120"/>
              </a:rPr>
              <a:t>Будущие перспективы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542014" y="6355913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Планируе</a:t>
            </a:r>
            <a:r>
              <a:rPr lang="ru-RU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тся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dirty="0" err="1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интеграци</a:t>
            </a:r>
            <a:r>
              <a:rPr lang="ru-RU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я</a:t>
            </a: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с новыми данными и расширение набора прогнозируемых параметров.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WPS Presentation</Application>
  <PresentationFormat>Произвольный</PresentationFormat>
  <Paragraphs>55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SimSun</vt:lpstr>
      <vt:lpstr>Wingdings</vt:lpstr>
      <vt:lpstr>PT Serif</vt:lpstr>
      <vt:lpstr>PT Serif</vt:lpstr>
      <vt:lpstr>PT Serif</vt:lpstr>
      <vt:lpstr>DM Sans</vt:lpstr>
      <vt:lpstr>DM Sans</vt:lpstr>
      <vt:lpstr>DM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Надежда</dc:creator>
  <cp:lastModifiedBy>Anna</cp:lastModifiedBy>
  <cp:revision>8</cp:revision>
  <dcterms:created xsi:type="dcterms:W3CDTF">2025-07-19T13:34:00Z</dcterms:created>
  <dcterms:modified xsi:type="dcterms:W3CDTF">2025-07-19T14:00:32Z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CC675C8197D44DE4A9E456C79FF2A128_13</vt:lpwstr>
  </property>
  <property fmtid="{D5CDD505-2E9C-101B-9397-08002B2CF9AE}" pid="3" name="KSOProductBuildVer">
    <vt:lpwstr>1049-12.2.0.21179</vt:lpwstr>
  </property>
</Properties>
</file>